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62" r:id="rId5"/>
    <p:sldId id="259" r:id="rId6"/>
    <p:sldId id="258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4" r:id="rId28"/>
    <p:sldId id="283" r:id="rId29"/>
    <p:sldId id="285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7961" y="-205105"/>
            <a:ext cx="8791575" cy="23876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IZVJEŠĆE O  </a:t>
            </a:r>
            <a:r>
              <a:rPr lang="hr-HR" sz="2400" b="1" dirty="0" smtClean="0">
                <a:solidFill>
                  <a:schemeClr val="bg1"/>
                </a:solidFill>
              </a:rPr>
              <a:t>RADU</a:t>
            </a:r>
            <a:r>
              <a:rPr lang="hr-HR" sz="2400" b="1" dirty="0">
                <a:solidFill>
                  <a:schemeClr val="bg1"/>
                </a:solidFill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</a:rPr>
              <a:t>DOMA </a:t>
            </a:r>
            <a:r>
              <a:rPr lang="hr-HR" sz="2400" b="1" dirty="0">
                <a:solidFill>
                  <a:schemeClr val="bg1"/>
                </a:solidFill>
              </a:rPr>
              <a:t>ZA ODRASLE OSOBE MOTOVUN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 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ZA  2018. GODINU</a:t>
            </a:r>
            <a:r>
              <a:rPr lang="hr-HR" sz="2000" b="1" dirty="0">
                <a:solidFill>
                  <a:schemeClr val="bg1"/>
                </a:solidFill>
              </a:rPr>
              <a:t/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05098" y="1306286"/>
            <a:ext cx="7746199" cy="49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 descr="E:\Za izvješće pic\3p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0" y="206767"/>
            <a:ext cx="6909158" cy="37806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7" name="Rezervirano mjesto sadržaj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515475"/>
              </p:ext>
            </p:extLst>
          </p:nvPr>
        </p:nvGraphicFramePr>
        <p:xfrm>
          <a:off x="3124283" y="2961330"/>
          <a:ext cx="8539113" cy="3123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5304"/>
                <a:gridCol w="2703809"/>
              </a:tblGrid>
              <a:tr h="295545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Ukupan broj zaprimljenih zamolbi u  2018. godini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57 zahtjeva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545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Novoprimljeni korisnici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9 korisnika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545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Lista čekanja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46 korisnika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545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zahtjeva raspravljanih na Komisiji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50 zahtjeva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    Od toga uvršteno na listu čekanja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19 zahtjeva 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    Zahtjevi za poludnevni boravak – ostvareno pravo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 zahtjeva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188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Mišljenje o neuvrštavanju na listu čekanja za smještaj zbog </a:t>
                      </a:r>
                      <a:r>
                        <a:rPr lang="hr-HR" sz="1600" dirty="0" smtClean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</a:p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solidFill>
                            <a:schemeClr val="bg1"/>
                          </a:solidFill>
                          <a:effectLst/>
                        </a:rPr>
                        <a:t>potrebe</a:t>
                      </a:r>
                      <a:r>
                        <a:rPr lang="hr-HR" sz="16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hr-HR" sz="1600" dirty="0" smtClean="0">
                          <a:solidFill>
                            <a:schemeClr val="bg1"/>
                          </a:solidFill>
                          <a:effectLst/>
                        </a:rPr>
                        <a:t>preispitivanja </a:t>
                      </a: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Rješenja/zahtjeva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9 zahtjeva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1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   Zahtjevi koji nisu uzeti u daljnje razmatranje zbog  nepotpune </a:t>
                      </a:r>
                      <a:endParaRPr lang="hr-HR" sz="16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solidFill>
                            <a:schemeClr val="bg1"/>
                          </a:solidFill>
                          <a:effectLst/>
                        </a:rPr>
                        <a:t>    dokumentacije      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11 zahtjeva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   Zatražene nadopune dokumentacije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23 zahtjeva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8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 descr="E:\Za izvješće pic\1h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6" y="399098"/>
            <a:ext cx="6332220" cy="339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E:\Za izvješće pic\1s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6" y="4192872"/>
            <a:ext cx="2995295" cy="229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E:\Za izvješće pic\1hj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11" y="4192872"/>
            <a:ext cx="33210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/>
          <p:nvPr/>
        </p:nvPicPr>
        <p:blipFill>
          <a:blip r:embed="rId5"/>
          <a:stretch>
            <a:fillRect/>
          </a:stretch>
        </p:blipFill>
        <p:spPr>
          <a:xfrm>
            <a:off x="7355521" y="618518"/>
            <a:ext cx="3691890" cy="2420620"/>
          </a:xfrm>
          <a:prstGeom prst="rect">
            <a:avLst/>
          </a:prstGeom>
        </p:spPr>
      </p:pic>
      <p:pic>
        <p:nvPicPr>
          <p:cNvPr id="8" name="Rezervirano mjesto sadržaja 7"/>
          <p:cNvPicPr>
            <a:picLocks noGrp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355521" y="3039138"/>
            <a:ext cx="3691890" cy="34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048270"/>
              </p:ext>
            </p:extLst>
          </p:nvPr>
        </p:nvGraphicFramePr>
        <p:xfrm>
          <a:off x="1434181" y="1602478"/>
          <a:ext cx="9320462" cy="3789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0979"/>
                <a:gridCol w="1320841"/>
                <a:gridCol w="1391494"/>
                <a:gridCol w="1252149"/>
                <a:gridCol w="1784999"/>
              </a:tblGrid>
              <a:tr h="1263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SPECIJALISTIČKA ZDRAVSTVENA ZAŠTITA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USLUGE  PSIHIJATRA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USLUGE  INTERNISTE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USLUGE  FIZIJATRA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                       USLUGE  PULMOLOGA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47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Broj dolazaka liječnika specijaliste/vanjskih stručnih suradnika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    23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3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3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 Broj obavljenih pregleda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  221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31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41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9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1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Telefonske konzultacije sa specijalistom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  56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Mišljenja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34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Mala Grupa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  7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-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-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6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26886" y="1420623"/>
            <a:ext cx="1770229" cy="913503"/>
          </a:xfrm>
        </p:spPr>
        <p:txBody>
          <a:bodyPr>
            <a:normAutofit fontScale="90000"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Fizikalna terapija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412946"/>
              </p:ext>
            </p:extLst>
          </p:nvPr>
        </p:nvGraphicFramePr>
        <p:xfrm>
          <a:off x="455369" y="2892491"/>
          <a:ext cx="6607904" cy="3479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9696"/>
                <a:gridCol w="1129414"/>
                <a:gridCol w="1038794"/>
              </a:tblGrid>
              <a:tr h="359393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</a:rPr>
                        <a:t>A. FIZIKALNA TERAPIJA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9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VRSTA TERAPIJE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BROJ PROCEDURA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BROJ KORISNIKA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14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1. Individualna kineziterapija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    (vježbe disanja, cirkulacije,mobilizacije, jačanja)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1.298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2. Medicinska masaža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355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</a:rPr>
                        <a:t>3. Trening hoda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238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0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</a:rPr>
                        <a:t>. Sobni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</a:rPr>
                        <a:t>bicikl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255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5.Elektroterapija + UZV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176+146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19+16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91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</a:rPr>
                        <a:t>B. SPORTSKO REKREACIJSKE AKTIVNOSTI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2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1. Jutarnja tjelovježba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146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2. Fitnes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91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C. OSTALE AKTIVNOSTI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2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1. Rad sa specijalistom  fizijatrom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Slika 4" descr="D:\Radna površina\DOM MOTOVUN\DOM_19\IZVJEŠĆE O RADU ZA 2018. GODINU\Za izvješće pic\1m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67" y="444199"/>
            <a:ext cx="3314065" cy="268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096567" y="3603573"/>
            <a:ext cx="3314064" cy="276878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77" y="444199"/>
            <a:ext cx="8397354" cy="59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62463" y="618518"/>
            <a:ext cx="8584948" cy="1478570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rgbClr val="0000FF"/>
                </a:solidFill>
              </a:rPr>
              <a:t>Socijalni   rad</a:t>
            </a:r>
            <a:endParaRPr lang="hr-HR" sz="1800" dirty="0">
              <a:solidFill>
                <a:srgbClr val="0000FF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86" y="200527"/>
            <a:ext cx="5402178" cy="3601452"/>
          </a:xfrm>
          <a:prstGeom prst="rect">
            <a:avLst/>
          </a:prstGeom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7" name="Rezervirano mjesto sadržaj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480513"/>
              </p:ext>
            </p:extLst>
          </p:nvPr>
        </p:nvGraphicFramePr>
        <p:xfrm>
          <a:off x="469267" y="3079102"/>
          <a:ext cx="8357492" cy="3351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8721"/>
                <a:gridCol w="1228771"/>
              </a:tblGrid>
              <a:tr h="526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UKUPAN BROJ KORISNIKA U TRETMANU SOCIJALNE RADNICE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a) Individualni rad s korisnicima                                                                                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  503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b) Suradnja s obitelji i rodbinom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311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1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c) Suradnja sa skrbnikom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6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d) Suradnja s CZSS i dr. </a:t>
                      </a:r>
                      <a:r>
                        <a:rPr lang="hr-HR" sz="1600" dirty="0" err="1">
                          <a:solidFill>
                            <a:schemeClr val="bg1"/>
                          </a:solidFill>
                          <a:effectLst/>
                        </a:rPr>
                        <a:t>soc</a:t>
                      </a: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. ustanovama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1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e) Suradnja s HZMIO i HZZO, Matičnim uredima itd.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4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f) Suradnja sa vjerskim, humanitarnim i dr. udrugama 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24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g) Suradnja sa zdravstvenim ustanovama, psihijatrima, psihoterapeutom, </a:t>
                      </a:r>
                      <a:r>
                        <a:rPr lang="hr-HR" sz="1600" dirty="0" err="1">
                          <a:solidFill>
                            <a:schemeClr val="bg1"/>
                          </a:solidFill>
                          <a:effectLst/>
                        </a:rPr>
                        <a:t>domskim</a:t>
                      </a: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 liječnikom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88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6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4256" y="939793"/>
            <a:ext cx="4272798" cy="502920"/>
          </a:xfrm>
        </p:spPr>
        <p:txBody>
          <a:bodyPr>
            <a:normAutofit/>
          </a:bodyPr>
          <a:lstStyle/>
          <a:p>
            <a:pPr algn="ctr"/>
            <a:r>
              <a:rPr lang="hr-HR" sz="2000" b="1" dirty="0">
                <a:solidFill>
                  <a:srgbClr val="0000FF"/>
                </a:solidFill>
              </a:rPr>
              <a:t>Psihološka podrška </a:t>
            </a:r>
            <a:endParaRPr lang="hr-HR" sz="2000" dirty="0">
              <a:solidFill>
                <a:srgbClr val="0000FF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829450"/>
              </p:ext>
            </p:extLst>
          </p:nvPr>
        </p:nvGraphicFramePr>
        <p:xfrm>
          <a:off x="767720" y="2066898"/>
          <a:ext cx="6325870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050"/>
                <a:gridCol w="1365250"/>
                <a:gridCol w="1581785"/>
                <a:gridCol w="1581785"/>
              </a:tblGrid>
              <a:tr h="0">
                <a:tc gridSpan="4"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PSIHODIJAGNOSTIKA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SADRŽAJ RADA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NOSITELJ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ROK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IZVRŠENJE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Psihologijska obrada novih korisnika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Psiholog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Novi korisnici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Psihologijska obrada u svrhu praćenja i evaluacije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Psiholog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Prema potrebi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11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65246"/>
              </p:ext>
            </p:extLst>
          </p:nvPr>
        </p:nvGraphicFramePr>
        <p:xfrm>
          <a:off x="739779" y="3256276"/>
          <a:ext cx="6353811" cy="2320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7830"/>
                <a:gridCol w="1012291"/>
                <a:gridCol w="1496845"/>
                <a:gridCol w="1496845"/>
              </a:tblGrid>
              <a:tr h="260985">
                <a:tc gridSpan="4"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PSIHOLOŠKA PODRŠKA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52730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SADRŽAJ RADA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NOSITELJ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ROK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IZVRŠENJE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6620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Individualni rad kroz psihološko savjetovanje, osnaživanje, prevenciju rizičnih ponašanja, rješavanje sukoba, razvijanje i podržavanje međuljudskih odnosa korisnika i rodbine/skrbnika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Psiholog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Kontinuirano, prema potrebi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309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4975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Prijam i praćenje prilagodbe novih korisnika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Psiholog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Po prijamu / prema potrebi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760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Obilazak korisnika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Psiholog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</a:rPr>
                        <a:t>Kontinuirano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</a:rPr>
                        <a:t>Kontinuirano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Slika 5"/>
          <p:cNvPicPr/>
          <p:nvPr/>
        </p:nvPicPr>
        <p:blipFill>
          <a:blip r:embed="rId2"/>
          <a:stretch>
            <a:fillRect/>
          </a:stretch>
        </p:blipFill>
        <p:spPr>
          <a:xfrm>
            <a:off x="7772401" y="647673"/>
            <a:ext cx="3186112" cy="2425065"/>
          </a:xfrm>
          <a:prstGeom prst="rect">
            <a:avLst/>
          </a:prstGeom>
        </p:spPr>
      </p:pic>
      <p:pic>
        <p:nvPicPr>
          <p:cNvPr id="7" name="Slika 6"/>
          <p:cNvPicPr/>
          <p:nvPr/>
        </p:nvPicPr>
        <p:blipFill>
          <a:blip r:embed="rId3"/>
          <a:stretch>
            <a:fillRect/>
          </a:stretch>
        </p:blipFill>
        <p:spPr>
          <a:xfrm>
            <a:off x="7772401" y="3256252"/>
            <a:ext cx="3186112" cy="29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Suradnja s Centrima za socijalnu skrb, drugim ustanovama socijalne skrbi, zdravstvenim ustanovama i ustanovama od interesa za korisnike Doma</a:t>
            </a:r>
            <a:endParaRPr lang="hr-HR" sz="1600" dirty="0">
              <a:solidFill>
                <a:schemeClr val="bg1"/>
              </a:solidFill>
            </a:endParaRPr>
          </a:p>
        </p:txBody>
      </p:sp>
      <p:pic>
        <p:nvPicPr>
          <p:cNvPr id="4" name="Rezervirano mjesto sadržaja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961" y="2249488"/>
            <a:ext cx="833690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06507" y="4846818"/>
            <a:ext cx="3334334" cy="704956"/>
          </a:xfrm>
        </p:spPr>
        <p:txBody>
          <a:bodyPr>
            <a:norm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Radno okupacijske aktivnosti </a:t>
            </a:r>
            <a:endParaRPr lang="hr-HR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E:\Za izvješće pic\1ać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2" y="3587262"/>
            <a:ext cx="3379470" cy="299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zervirano mjesto sadržaja 4" descr="E:\Za izvješće pic\1ad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06" y="377742"/>
            <a:ext cx="4263171" cy="354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D:\Radna površina\DOM MOTOVUN\DOM_19\IZVJEŠĆE O RADU ZA 2018. GODINU\Za izvješće pic\1ra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1" y="545433"/>
            <a:ext cx="3379470" cy="27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/>
          <p:nvPr/>
        </p:nvPicPr>
        <p:blipFill>
          <a:blip r:embed="rId5"/>
          <a:stretch>
            <a:fillRect/>
          </a:stretch>
        </p:blipFill>
        <p:spPr>
          <a:xfrm>
            <a:off x="8765925" y="3674076"/>
            <a:ext cx="3146424" cy="2906029"/>
          </a:xfrm>
          <a:prstGeom prst="rect">
            <a:avLst/>
          </a:prstGeom>
        </p:spPr>
      </p:pic>
      <p:pic>
        <p:nvPicPr>
          <p:cNvPr id="8" name="Slika 7"/>
          <p:cNvPicPr/>
          <p:nvPr/>
        </p:nvPicPr>
        <p:blipFill>
          <a:blip r:embed="rId6"/>
          <a:stretch>
            <a:fillRect/>
          </a:stretch>
        </p:blipFill>
        <p:spPr>
          <a:xfrm>
            <a:off x="8765924" y="895678"/>
            <a:ext cx="3146425" cy="23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800" b="1" i="1" dirty="0">
                <a:solidFill>
                  <a:schemeClr val="bg1"/>
                </a:solidFill>
              </a:rPr>
              <a:t>Program „</a:t>
            </a:r>
            <a:r>
              <a:rPr lang="hr-HR" sz="1800" b="1" i="1" dirty="0" err="1">
                <a:solidFill>
                  <a:schemeClr val="bg1"/>
                </a:solidFill>
              </a:rPr>
              <a:t>Domski</a:t>
            </a:r>
            <a:r>
              <a:rPr lang="hr-HR" sz="1800" b="1" i="1" dirty="0">
                <a:solidFill>
                  <a:schemeClr val="bg1"/>
                </a:solidFill>
              </a:rPr>
              <a:t> Band – glazbom protiv predrasuda“.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 descr="D:\Radna površina\DOM MOTOVUN\DOM_19\IZVJEŠĆE O RADU ZA 2018. GODINU\Za izvješće pic\1l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540041"/>
            <a:ext cx="9678987" cy="485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3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128338"/>
            <a:ext cx="9905998" cy="657726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bg1"/>
                </a:solidFill>
              </a:rPr>
              <a:t>Realizirane aktivnosti u okviru radne i okupacijske terapije tijekom 2018. godine </a:t>
            </a:r>
            <a:endParaRPr lang="hr-HR" dirty="0"/>
          </a:p>
        </p:txBody>
      </p:sp>
      <p:pic>
        <p:nvPicPr>
          <p:cNvPr id="9" name="Slika 8"/>
          <p:cNvPicPr/>
          <p:nvPr/>
        </p:nvPicPr>
        <p:blipFill>
          <a:blip r:embed="rId2"/>
          <a:stretch>
            <a:fillRect/>
          </a:stretch>
        </p:blipFill>
        <p:spPr>
          <a:xfrm>
            <a:off x="8232892" y="938078"/>
            <a:ext cx="2576195" cy="1725295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3"/>
          <a:stretch>
            <a:fillRect/>
          </a:stretch>
        </p:blipFill>
        <p:spPr>
          <a:xfrm>
            <a:off x="8232892" y="2875006"/>
            <a:ext cx="2576195" cy="1786086"/>
          </a:xfrm>
          <a:prstGeom prst="rect">
            <a:avLst/>
          </a:prstGeom>
        </p:spPr>
      </p:pic>
      <p:pic>
        <p:nvPicPr>
          <p:cNvPr id="11" name="Slika 10"/>
          <p:cNvPicPr/>
          <p:nvPr/>
        </p:nvPicPr>
        <p:blipFill>
          <a:blip r:embed="rId4"/>
          <a:stretch>
            <a:fillRect/>
          </a:stretch>
        </p:blipFill>
        <p:spPr>
          <a:xfrm>
            <a:off x="8864967" y="4931609"/>
            <a:ext cx="1457325" cy="17272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141413" y="576478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Mini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Folk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Marathon 2018. Pazin, 07. siječnja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biskupa Ivana Milovana Domu, druženje u holu uz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Domski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Band, 11. siječnja 2018,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Domu za starije u Novigradu, 25. siječnja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maskenbal u Domu, 06. veljače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domske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maškare - ''Uskoci'' u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Brkaču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i Motovunu, 12. veljače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''Dani meda'' Pazin, nastup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23. veljače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Dan žena u Domu, 08. ožujka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Mješovitog pjevačkog zbora Nota bene u Domu, 08. ožujka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Udruge Sv. Vinko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Paulski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iz Pazina, 15. ožujka 2018., 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Međunarodni dan socijalnog rada – Dan otvorenih vrata Doma, 20. ožujka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Brkosong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2018., 20. ožujka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Svj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dana voda, posjeta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Ist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vodovodu u Buzetu, 09. travnja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Svj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dana zdravlja, šetnja uz Mirnu, vježbe na fitnes spravama, 09. travnja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''Hoditi i zdravi biti'', nastup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Poreč 14. travnja 2018.,</a:t>
            </a:r>
            <a:endParaRPr lang="hr-H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Noć knjige u žminjskoj knjižnici, nastup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23. travnja 2018.,</a:t>
            </a:r>
            <a:endParaRPr lang="hr-HR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1412" y="120316"/>
            <a:ext cx="9905999" cy="6657473"/>
          </a:xfrm>
        </p:spPr>
        <p:txBody>
          <a:bodyPr>
            <a:noAutofit/>
          </a:bodyPr>
          <a:lstStyle/>
          <a:p>
            <a:r>
              <a:rPr lang="hr-HR" sz="1400" i="1" u="sng" dirty="0">
                <a:solidFill>
                  <a:schemeClr val="bg1"/>
                </a:solidFill>
              </a:rPr>
              <a:t>S A D R Ž A J </a:t>
            </a:r>
            <a:r>
              <a:rPr lang="hr-HR" sz="1400" i="1" u="sng" dirty="0" smtClean="0">
                <a:solidFill>
                  <a:schemeClr val="bg1"/>
                </a:solidFill>
              </a:rPr>
              <a:t>:</a:t>
            </a:r>
            <a:r>
              <a:rPr lang="hr-HR" sz="1400" i="1" dirty="0" smtClean="0">
                <a:solidFill>
                  <a:schemeClr val="bg1"/>
                </a:solidFill>
              </a:rPr>
              <a:t>                                                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b="1" i="1" dirty="0">
                <a:solidFill>
                  <a:schemeClr val="bg1"/>
                </a:solidFill>
              </a:rPr>
              <a:t>I    OPĆI  PODACI     ………………………………………………….………………….……..…………</a:t>
            </a:r>
            <a:r>
              <a:rPr lang="hr-HR" sz="1400" i="1" dirty="0">
                <a:solidFill>
                  <a:schemeClr val="bg1"/>
                </a:solidFill>
              </a:rPr>
              <a:t>3 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b="1" i="1" dirty="0">
                <a:solidFill>
                  <a:schemeClr val="bg1"/>
                </a:solidFill>
              </a:rPr>
              <a:t>II    DJELATNOST  I  UNUTARNJI USTROJ  DOMA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Djelatnost Doma     ……………………………………...……………….………………..…………..4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i="1" dirty="0">
                <a:solidFill>
                  <a:schemeClr val="bg1"/>
                </a:solidFill>
              </a:rPr>
              <a:t>2.   Unutarnji  ustroj      ………………………………………………….…………………….……………5                                     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b="1" i="1" dirty="0">
                <a:solidFill>
                  <a:schemeClr val="bg1"/>
                </a:solidFill>
              </a:rPr>
              <a:t>III   KORISNICI DOMA     …………………………………………..…………………….………..………</a:t>
            </a:r>
            <a:r>
              <a:rPr lang="hr-HR" sz="1400" i="1" dirty="0" smtClean="0">
                <a:solidFill>
                  <a:schemeClr val="bg1"/>
                </a:solidFill>
              </a:rPr>
              <a:t>6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b="1" i="1" dirty="0">
                <a:solidFill>
                  <a:schemeClr val="bg1"/>
                </a:solidFill>
              </a:rPr>
              <a:t>IV   PREHRANA  I  POMOĆNO TEHNIČKI POSLOVI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 HACCP sustav ............................................................…...............................……………….….…8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Mjere štednje i racionalizacije   ……………….………………………………..………………….……9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Zaštita na radu    ………………………………………………………………………………………….9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Ekonomija Doma  i održavanje    …………………………………………….………...……….…….10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Održavanje i čišćenje Doma za odrasle osobe Motovun    ………….…………..…………………</a:t>
            </a:r>
            <a:r>
              <a:rPr lang="hr-HR" sz="1400" i="1" dirty="0" smtClean="0">
                <a:solidFill>
                  <a:schemeClr val="bg1"/>
                </a:solidFill>
              </a:rPr>
              <a:t>10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b="1" i="1" dirty="0">
                <a:solidFill>
                  <a:schemeClr val="bg1"/>
                </a:solidFill>
              </a:rPr>
              <a:t>V   BRIGA  O  ZDRAVLJU  I  NJEGA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Primarna zdravstvena zaštita    …………………………………………………………….….….…11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Mjere dodatne zdravstvene zaštite  ..……………………………………………………………….13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Mjere za sprečavanje i suzbijanje bolničkih infekcija    …………………………..……………….14</a:t>
            </a:r>
            <a:endParaRPr lang="hr-HR" sz="1400" dirty="0">
              <a:solidFill>
                <a:schemeClr val="bg1"/>
              </a:solidFill>
            </a:endParaRPr>
          </a:p>
          <a:p>
            <a:pPr lvl="0"/>
            <a:r>
              <a:rPr lang="hr-HR" sz="1400" i="1" dirty="0">
                <a:solidFill>
                  <a:schemeClr val="bg1"/>
                </a:solidFill>
              </a:rPr>
              <a:t>Fizikalna terapija    ………………………………………………………………………………….…</a:t>
            </a:r>
            <a:r>
              <a:rPr lang="hr-HR" sz="1400" i="1" dirty="0" smtClean="0">
                <a:solidFill>
                  <a:schemeClr val="bg1"/>
                </a:solidFill>
              </a:rPr>
              <a:t>14</a:t>
            </a:r>
            <a:endParaRPr lang="hr-H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128338"/>
            <a:ext cx="9905998" cy="657726"/>
          </a:xfrm>
        </p:spPr>
        <p:txBody>
          <a:bodyPr>
            <a:normAutofit/>
          </a:bodyPr>
          <a:lstStyle/>
          <a:p>
            <a:r>
              <a:rPr lang="hr-HR" sz="1800" b="1" smtClean="0">
                <a:solidFill>
                  <a:schemeClr val="bg1"/>
                </a:solidFill>
              </a:rPr>
              <a:t>Realizirane aktivnosti u okviru radne i okupacijske terapije tijekom 2018. godine </a:t>
            </a:r>
            <a:endParaRPr lang="hr-HR" dirty="0"/>
          </a:p>
        </p:txBody>
      </p:sp>
      <p:pic>
        <p:nvPicPr>
          <p:cNvPr id="7" name="Slika 6"/>
          <p:cNvPicPr/>
          <p:nvPr/>
        </p:nvPicPr>
        <p:blipFill>
          <a:blip r:embed="rId2"/>
          <a:stretch>
            <a:fillRect/>
          </a:stretch>
        </p:blipFill>
        <p:spPr>
          <a:xfrm>
            <a:off x="9442818" y="656492"/>
            <a:ext cx="2170843" cy="1852246"/>
          </a:xfrm>
          <a:prstGeom prst="rect">
            <a:avLst/>
          </a:prstGeom>
        </p:spPr>
      </p:pic>
      <p:pic>
        <p:nvPicPr>
          <p:cNvPr id="8" name="Slika 7"/>
          <p:cNvPicPr/>
          <p:nvPr/>
        </p:nvPicPr>
        <p:blipFill>
          <a:blip r:embed="rId3"/>
          <a:stretch>
            <a:fillRect/>
          </a:stretch>
        </p:blipFill>
        <p:spPr>
          <a:xfrm>
            <a:off x="9442817" y="2780412"/>
            <a:ext cx="2170843" cy="1830665"/>
          </a:xfrm>
          <a:prstGeom prst="rect">
            <a:avLst/>
          </a:prstGeom>
        </p:spPr>
      </p:pic>
      <p:pic>
        <p:nvPicPr>
          <p:cNvPr id="12" name="Slika 11"/>
          <p:cNvPicPr/>
          <p:nvPr/>
        </p:nvPicPr>
        <p:blipFill>
          <a:blip r:embed="rId4"/>
          <a:stretch>
            <a:fillRect/>
          </a:stretch>
        </p:blipFill>
        <p:spPr>
          <a:xfrm>
            <a:off x="9442817" y="4950941"/>
            <a:ext cx="2170843" cy="1482999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76274" y="566276"/>
            <a:ext cx="902368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dirty="0"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Dana planeta Zemlje, odlazak na </a:t>
            </a:r>
            <a:r>
              <a:rPr lang="hr-HR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Šublentu</a:t>
            </a:r>
            <a:r>
              <a:rPr lang="hr-HR" dirty="0">
                <a:latin typeface="Arial Narrow" panose="020B0606020202030204" pitchFamily="34" charset="0"/>
                <a:ea typeface="Times New Roman" panose="02020603050405020304" pitchFamily="18" charset="0"/>
              </a:rPr>
              <a:t>, 27. travnja 2018.,</a:t>
            </a:r>
            <a:endParaRPr lang="hr-H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sudjelovanje na 10.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Domoplesu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u Puli, 24. travnja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- 22. Međunarodni dan pješačenja,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Grdoselo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06. svibnja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Nacionalni dan osoba s intelektualnim teškoćama,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Pazin, 16. svibnja 2018., 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Međ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dana obitelji,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druženje u holu doma, 19. svibnja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hodošašće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u franjevački samostan u Pazin, druženje u vrtu uz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Domski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Band, 21. svibnja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sudjelovanje na 17.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domosongu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u Rijeci,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24. svibnja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Društvo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tjelesenih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invalida, Poreč 26. svibnja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Svjetskog dana sporta, 30. svibnja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Likovna galerija Pazin, Dan Grada Pazina, 01. lipnja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''Pjesnici oko kamenog stola'', DOSTI Pazin, 08. lipnja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Oldtimer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klub ''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Eppur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si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muove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'',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Domu za starije Poreč, 16. lipnja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Domski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 na TV Istri, ''Pravi ritam'' Pazin, 18. lipnja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Domu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Atilio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Gamboc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u Umagu, 27. lipnja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TradInEtno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festival, 27. srpnja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palačinka party u Domu, 04. rujna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izlet u Gorski kotar, (Lokve i Golubinjak), 12. rujna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Likovna kolonija, 15. rujna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Boćarski turnir u Pazinu, 20. rujna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Festival sport i glazba, Pazin, 22. rujna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izlet u Kraljevicu, susret domova, 27. rujna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Međunarodni dan starijih osoba,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Dom za starije osobe Zadar, 03.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Sajam dobrote u Trogiru,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Banda, 04.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Dan mentalnog zdravlja,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i izložba radova korisnika Motovun – 09. listopada 2018.,</a:t>
            </a:r>
            <a:endParaRPr lang="hr-HR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128338"/>
            <a:ext cx="9905998" cy="657726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bg1"/>
                </a:solidFill>
              </a:rPr>
              <a:t>Realizirane aktivnosti u okviru radne i okupacijske terapije tijekom 2018. godine </a:t>
            </a:r>
            <a:endParaRPr lang="hr-HR" dirty="0"/>
          </a:p>
        </p:txBody>
      </p:sp>
      <p:pic>
        <p:nvPicPr>
          <p:cNvPr id="7" name="Slika 6"/>
          <p:cNvPicPr/>
          <p:nvPr/>
        </p:nvPicPr>
        <p:blipFill>
          <a:blip r:embed="rId2"/>
          <a:stretch>
            <a:fillRect/>
          </a:stretch>
        </p:blipFill>
        <p:spPr>
          <a:xfrm>
            <a:off x="9269947" y="905577"/>
            <a:ext cx="2106295" cy="1645920"/>
          </a:xfrm>
          <a:prstGeom prst="rect">
            <a:avLst/>
          </a:prstGeom>
        </p:spPr>
      </p:pic>
      <p:pic>
        <p:nvPicPr>
          <p:cNvPr id="8" name="Slika 7" descr="D:\Radna površina\DOM MOTOVUN\DOM_19\IZVJEŠĆE O RADU ZA 2018. GODINU\Za izvješće pic\1 l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947" y="2991051"/>
            <a:ext cx="2106295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/>
          <p:cNvPicPr/>
          <p:nvPr/>
        </p:nvPicPr>
        <p:blipFill>
          <a:blip r:embed="rId4"/>
          <a:stretch>
            <a:fillRect/>
          </a:stretch>
        </p:blipFill>
        <p:spPr>
          <a:xfrm>
            <a:off x="9289631" y="4925076"/>
            <a:ext cx="2066925" cy="1644015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12821" y="1074169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Međunarodnog dana mentalnog zdravlja Poreč – 10.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Međunarodnog dana mentalnog zdravlja Umag – 16.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molitvena grupa u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Svetvinčentu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posjet grobu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bl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M.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Bulešića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17.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na Konferenciji socijalnih radnika  Puli, 17. listopada 2018.,	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organizirana berba maslina, u ispomoći učenici PŠ Motovun, 19.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hr-HR" sz="1600" kern="1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Međunarodni boćarski turnir prijateljstva, Kopar, 24.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Dani kruha, 26 i 29. listopada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Memorijal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Delzi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Ladavac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Munci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i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Trošti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03.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Dana zahvalnosti za plodove zemlje, 08.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Međunarodni dan tolerancije,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OŠ Vladimira Nazora Pazin, 14.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Međunarodni dan tolerancije,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OŠ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Jože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Šurana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Višnjan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15.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Međunarodnog dana tolerancije,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PŠ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Kaštelir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15.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Međunarodnog dana tolerancije,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OŠ Matija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Vlačić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Labin, 16.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Svjetski dan muškaraca,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Pazinu,19. studeni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Međunarodni dan starijih osoba,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Domu za odrasle osobe  Zemunik, 04.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Volonterskom centru u Zadru, 05.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Međunarodnog dana volontera, 05.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blagdana Sv. Nikole, 06.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OŠ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Vižinada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06.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Udruge Sv. Vinko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Paulski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iz Pazina, 10.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obilježavanje Dana Doma, rođendanski koncert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Domu Motovun, Pazin, 11. prosinca 2018.,</a:t>
            </a:r>
            <a:endParaRPr lang="hr-HR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128338"/>
            <a:ext cx="9905998" cy="657726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bg1"/>
                </a:solidFill>
              </a:rPr>
              <a:t>Realizirane aktivnosti u okviru radne i okupacijske terapije tijekom 2018. godine 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874295" y="1013353"/>
            <a:ext cx="75638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Domu za odrasle osobe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Turnić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u Rijeci, 12.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na Humanitarnom koncertu DOSTI u Pazinu, 14.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Udruge Slijepih i slabovidnih osoba, 17.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djelatnika CZSS Opatija, 17.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djelatnika CZSS Buje, 18.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učenika i učitelja PŠ Motovun – zajedničke radionice učenika i korisnika, 18.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mješovitog pjevačkog zbora Nota bene iz Motovuna, 18.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djelatnika CZSS Pazin, 19.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djelatnika CZSS Poreč 19.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djelatnika CZSS Rovinj, 20.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posjeta djelatnika CZSS Labin, 21.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sudjelovanje na Božićnom sajmu u Pazinu, 19. i 21.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podjela prigodnih božićnih paketa korisnicima, dolazak Djeda Božićnjaka, 20.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OŠ Vladimira Nazora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Potpićan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21.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nastup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Domskog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Banda u Humskoj konobi, Hum, 29. prosinca 2018., 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ispraćaj stare godine, doček u podne, tombola, karaoke, zdravica, zabava, 31. prosinca 2018.,</a:t>
            </a:r>
            <a:endParaRPr lang="hr-HR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ispraćaj stare godine, doček u ponoć, 31.prosinca 2018.</a:t>
            </a:r>
            <a:endParaRPr lang="hr-HR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Slika 8"/>
          <p:cNvPicPr/>
          <p:nvPr/>
        </p:nvPicPr>
        <p:blipFill>
          <a:blip r:embed="rId2"/>
          <a:stretch>
            <a:fillRect/>
          </a:stretch>
        </p:blipFill>
        <p:spPr>
          <a:xfrm>
            <a:off x="8049845" y="4220941"/>
            <a:ext cx="3963486" cy="2288467"/>
          </a:xfrm>
          <a:prstGeom prst="rect">
            <a:avLst/>
          </a:prstGeom>
        </p:spPr>
      </p:pic>
      <p:pic>
        <p:nvPicPr>
          <p:cNvPr id="10" name="Slika 9" descr="E:\Za izvješće pic\2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84" y="1274361"/>
            <a:ext cx="3383347" cy="2556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2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1842419" cy="2613966"/>
          </a:xfrm>
        </p:spPr>
        <p:txBody>
          <a:bodyPr>
            <a:normAutofit fontScale="90000"/>
          </a:bodyPr>
          <a:lstStyle/>
          <a:p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>Pomoć u kući</a:t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>- rješenjem </a:t>
            </a:r>
            <a:r>
              <a:rPr lang="hr-HR" sz="1800" b="1" dirty="0" smtClean="0">
                <a:solidFill>
                  <a:schemeClr val="bg1"/>
                </a:solidFill>
              </a:rPr>
              <a:t>Ministarstva</a:t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>
                <a:solidFill>
                  <a:schemeClr val="bg1"/>
                </a:solidFill>
              </a:rPr>
              <a:t/>
            </a:r>
            <a:br>
              <a:rPr lang="hr-HR" sz="1800" b="1" dirty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>  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500504"/>
              </p:ext>
            </p:extLst>
          </p:nvPr>
        </p:nvGraphicFramePr>
        <p:xfrm>
          <a:off x="2990336" y="0"/>
          <a:ext cx="9089371" cy="4201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6943"/>
                <a:gridCol w="1417433"/>
                <a:gridCol w="1678916"/>
                <a:gridCol w="1799081"/>
                <a:gridCol w="1716998"/>
              </a:tblGrid>
              <a:tr h="487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USLUGA POMOĆI U KUĆI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BROJ KORISNIKA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UKUPNO PRUŽENIH USLUGA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PRESTANAK PRUŽANJA USLUGE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POČETAK PRUŽANJA USLUGE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2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Organiziranje prehrane – nabava gotovih obroka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0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 - 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32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Organiziranje prehrane – dostava gotovih obroka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7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926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Za 1 korisnika rješenje nadležnog Centra o prestanku prava 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Za 2 korisnika rješenje nadležnog Centra o priznavanju prava na uslugu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87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Podmirivanje drugih svakodnevnih potreba (uređenje okućnice i tehnički poslovi u domu korisnika)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0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Rješenje CZSS o prestanku prava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 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Obavljanje kućnih poslova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0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Rješenje CZSS o prestanku prava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 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Održavanje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osobne higijene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0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Rješenje CZSS o prestanku prava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 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UKUPNO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7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926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1 korisnik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2 korisnika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58823"/>
              </p:ext>
            </p:extLst>
          </p:nvPr>
        </p:nvGraphicFramePr>
        <p:xfrm>
          <a:off x="2990335" y="4201816"/>
          <a:ext cx="9089372" cy="2585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/>
                <a:gridCol w="1425146"/>
                <a:gridCol w="1680519"/>
                <a:gridCol w="1812324"/>
                <a:gridCol w="1732983"/>
              </a:tblGrid>
              <a:tr h="583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USLUGA POMOĆI U KUĆI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BROJ KORISNIKA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UKUPNO PRUŽENIH USLUGA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PRESTANAK PRUŽANJA USLUGE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POČETAK PRUŽANJA USLUGE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3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Organiziranje prehrane – nabava gotovih obroka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1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250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-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3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Organiziranje prehrane – dostava gotovih obroka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7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848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3 (prestanak na zahtjev obveznika plaćanja)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2 korisnika na zahtjev obveznika plaćanja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83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Ukupni broj korisnika koji su koristili uslugu organiziranja prehrane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8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1.098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3 korisnika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2 korisnika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Naslov 1"/>
          <p:cNvSpPr txBox="1">
            <a:spLocks/>
          </p:cNvSpPr>
          <p:nvPr/>
        </p:nvSpPr>
        <p:spPr>
          <a:xfrm>
            <a:off x="561475" y="4244033"/>
            <a:ext cx="2755230" cy="2156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3000" b="1" dirty="0" smtClean="0">
                <a:solidFill>
                  <a:schemeClr val="bg1"/>
                </a:solidFill>
              </a:rPr>
              <a:t/>
            </a:r>
            <a:br>
              <a:rPr lang="hr-HR" sz="3000" b="1" dirty="0" smtClean="0">
                <a:solidFill>
                  <a:schemeClr val="bg1"/>
                </a:solidFill>
              </a:rPr>
            </a:br>
            <a:r>
              <a:rPr lang="hr-HR" sz="3000" b="1" dirty="0" smtClean="0">
                <a:solidFill>
                  <a:schemeClr val="bg1"/>
                </a:solidFill>
              </a:rPr>
              <a:t>Pomoć u kući</a:t>
            </a:r>
            <a:br>
              <a:rPr lang="hr-HR" sz="3000" b="1" dirty="0" smtClean="0">
                <a:solidFill>
                  <a:schemeClr val="bg1"/>
                </a:solidFill>
              </a:rPr>
            </a:br>
            <a:r>
              <a:rPr lang="hr-HR" sz="3000" b="1" dirty="0" smtClean="0">
                <a:solidFill>
                  <a:schemeClr val="bg1"/>
                </a:solidFill>
              </a:rPr>
              <a:t/>
            </a:r>
            <a:br>
              <a:rPr lang="hr-HR" sz="3000" b="1" dirty="0" smtClean="0">
                <a:solidFill>
                  <a:schemeClr val="bg1"/>
                </a:solidFill>
              </a:rPr>
            </a:br>
            <a:r>
              <a:rPr lang="hr-HR" sz="3000" b="1" dirty="0" smtClean="0">
                <a:solidFill>
                  <a:schemeClr val="bg1"/>
                </a:solidFill>
              </a:rPr>
              <a:t>- temeljem sklopljenog ugovora</a:t>
            </a:r>
            <a:br>
              <a:rPr lang="hr-HR" sz="30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/>
            </a:r>
            <a:br>
              <a:rPr lang="hr-HR" sz="1800" b="1" dirty="0" smtClean="0">
                <a:solidFill>
                  <a:schemeClr val="bg1"/>
                </a:solidFill>
              </a:rPr>
            </a:br>
            <a:r>
              <a:rPr lang="hr-HR" sz="1800" b="1" dirty="0" smtClean="0">
                <a:solidFill>
                  <a:schemeClr val="bg1"/>
                </a:solidFill>
              </a:rPr>
              <a:t>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22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67392" y="201423"/>
            <a:ext cx="3013492" cy="1478570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bg1"/>
                </a:solidFill>
              </a:rPr>
              <a:t>Poludnevni boravak </a:t>
            </a:r>
            <a:endParaRPr lang="hr-HR" sz="1800" dirty="0">
              <a:solidFill>
                <a:schemeClr val="bg1"/>
              </a:solidFill>
            </a:endParaRPr>
          </a:p>
        </p:txBody>
      </p:sp>
      <p:pic>
        <p:nvPicPr>
          <p:cNvPr id="4" name="Rezervirano mjesto sadržaja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08" y="1171074"/>
            <a:ext cx="7980019" cy="4756484"/>
          </a:xfrm>
          <a:prstGeom prst="rect">
            <a:avLst/>
          </a:prstGeom>
        </p:spPr>
      </p:pic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73025"/>
              </p:ext>
            </p:extLst>
          </p:nvPr>
        </p:nvGraphicFramePr>
        <p:xfrm>
          <a:off x="5442067" y="4254953"/>
          <a:ext cx="6605553" cy="2549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092"/>
                <a:gridCol w="1204807"/>
                <a:gridCol w="1315541"/>
                <a:gridCol w="2379113"/>
              </a:tblGrid>
              <a:tr h="597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USLUGA POLUDNEVNOG BORAVKA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KORISNIKA U 2018.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UKUPNO PRUŽENIH USLUGA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PRESTANAK PRUŽANJA USLUGE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7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Korištenje usluge boravka 5 radnih dana u tjednu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1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Korištenje usluge boravka 3 ili manje radnih dana u tjednu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 Prestanak pružanja usluge zbog trajnog smještaja korsinika u Dom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 Prestanak pružanja usluge na zahtjev korisnika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6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UKUPNO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 korisnika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2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800" b="1" dirty="0">
                <a:solidFill>
                  <a:schemeClr val="bg1"/>
                </a:solidFill>
              </a:rPr>
              <a:t>FINANCIJSKO POSLOVANJE</a:t>
            </a:r>
            <a:endParaRPr lang="hr-HR" sz="1800" dirty="0">
              <a:solidFill>
                <a:schemeClr val="bg1"/>
              </a:solidFill>
            </a:endParaRPr>
          </a:p>
        </p:txBody>
      </p:sp>
      <p:pic>
        <p:nvPicPr>
          <p:cNvPr id="4" name="Rezervirano mjesto sadržaja 3" descr="D:\Radna površina\DOM MOTOVUN\DOM_19\IZVJEŠĆE O RADU ZA 2018. GODINU\Za izvješće pic\1 AA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0" y="2382254"/>
            <a:ext cx="5516973" cy="378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D:\Radna površina\DOM MOTOVUN\DOM_19\IZVJEŠĆE O RADU ZA 2018. GODINU\Za izvješće pic\1 aaa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67" y="722792"/>
            <a:ext cx="4928937" cy="3632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8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69397" y="2948890"/>
            <a:ext cx="3771111" cy="567731"/>
          </a:xfrm>
        </p:spPr>
        <p:txBody>
          <a:bodyPr>
            <a:noAutofit/>
          </a:bodyPr>
          <a:lstStyle/>
          <a:p>
            <a:r>
              <a:rPr lang="hr-HR" sz="1200" dirty="0" smtClean="0">
                <a:solidFill>
                  <a:srgbClr val="0000FF"/>
                </a:solidFill>
              </a:rPr>
              <a:t>Ponedjeljkom otvoreno – radio </a:t>
            </a:r>
            <a:r>
              <a:rPr lang="hr-HR" sz="1200" dirty="0" err="1" smtClean="0">
                <a:solidFill>
                  <a:srgbClr val="0000FF"/>
                </a:solidFill>
              </a:rPr>
              <a:t>istra</a:t>
            </a:r>
            <a:r>
              <a:rPr lang="hr-HR" sz="1200" dirty="0" smtClean="0">
                <a:solidFill>
                  <a:srgbClr val="0000FF"/>
                </a:solidFill>
              </a:rPr>
              <a:t> 12.03.</a:t>
            </a:r>
            <a:endParaRPr lang="hr-HR" sz="1200" dirty="0">
              <a:solidFill>
                <a:srgbClr val="0000FF"/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9" y="444164"/>
            <a:ext cx="3771111" cy="249606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51" y="435505"/>
            <a:ext cx="3716901" cy="24960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8" y="3525281"/>
            <a:ext cx="3653459" cy="26437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33" y="410522"/>
            <a:ext cx="3561754" cy="250515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54" y="3516621"/>
            <a:ext cx="3995798" cy="265240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76" y="3516621"/>
            <a:ext cx="3814901" cy="2652408"/>
          </a:xfrm>
          <a:prstGeom prst="rect">
            <a:avLst/>
          </a:prstGeom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5017215" y="0"/>
            <a:ext cx="2738609" cy="5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dirty="0" smtClean="0">
                <a:solidFill>
                  <a:srgbClr val="0000FF"/>
                </a:solidFill>
              </a:rPr>
              <a:t>Radio i tv prilozi</a:t>
            </a:r>
            <a:endParaRPr lang="hr-HR" sz="2400" dirty="0">
              <a:solidFill>
                <a:srgbClr val="0000FF"/>
              </a:solidFill>
            </a:endParaRPr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275043" y="6186349"/>
            <a:ext cx="3771111" cy="5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/>
              <a:t>Fešta </a:t>
            </a:r>
            <a:r>
              <a:rPr lang="hr-HR" sz="1200" dirty="0" err="1" smtClean="0"/>
              <a:t>istriana</a:t>
            </a:r>
            <a:r>
              <a:rPr lang="hr-HR" sz="1200" dirty="0" smtClean="0"/>
              <a:t> – radio euro star </a:t>
            </a:r>
            <a:r>
              <a:rPr lang="hr-HR" sz="1200" dirty="0" err="1" smtClean="0"/>
              <a:t>umag</a:t>
            </a:r>
            <a:r>
              <a:rPr lang="hr-HR" sz="1200" dirty="0" smtClean="0"/>
              <a:t>, 22.04.</a:t>
            </a:r>
            <a:endParaRPr lang="hr-HR" sz="1200" dirty="0"/>
          </a:p>
        </p:txBody>
      </p:sp>
      <p:sp>
        <p:nvSpPr>
          <p:cNvPr id="12" name="Naslov 1"/>
          <p:cNvSpPr txBox="1">
            <a:spLocks/>
          </p:cNvSpPr>
          <p:nvPr/>
        </p:nvSpPr>
        <p:spPr>
          <a:xfrm>
            <a:off x="133619" y="2948890"/>
            <a:ext cx="3771111" cy="5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>
                <a:solidFill>
                  <a:srgbClr val="0000FF"/>
                </a:solidFill>
              </a:rPr>
              <a:t>Press konferencija – tv </a:t>
            </a:r>
            <a:r>
              <a:rPr lang="hr-HR" sz="1200" dirty="0" err="1" smtClean="0">
                <a:solidFill>
                  <a:srgbClr val="0000FF"/>
                </a:solidFill>
              </a:rPr>
              <a:t>istra</a:t>
            </a:r>
            <a:r>
              <a:rPr lang="hr-HR" sz="1200" dirty="0" smtClean="0">
                <a:solidFill>
                  <a:srgbClr val="0000FF"/>
                </a:solidFill>
              </a:rPr>
              <a:t>, 27.02.2018.</a:t>
            </a:r>
            <a:endParaRPr lang="hr-HR" sz="1200" dirty="0">
              <a:solidFill>
                <a:srgbClr val="0000FF"/>
              </a:solidFill>
            </a:endParaRPr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8392733" y="2911560"/>
            <a:ext cx="3771111" cy="5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/>
              <a:t>Svjetski Dan socijalnog rada – tv </a:t>
            </a:r>
            <a:r>
              <a:rPr lang="hr-HR" sz="1200" dirty="0" err="1" smtClean="0"/>
              <a:t>istra</a:t>
            </a:r>
            <a:r>
              <a:rPr lang="hr-HR" sz="1200" dirty="0" smtClean="0"/>
              <a:t>, 20.03.</a:t>
            </a:r>
            <a:endParaRPr lang="hr-HR" sz="1200" dirty="0"/>
          </a:p>
        </p:txBody>
      </p:sp>
      <p:sp>
        <p:nvSpPr>
          <p:cNvPr id="14" name="Naslov 1"/>
          <p:cNvSpPr txBox="1">
            <a:spLocks/>
          </p:cNvSpPr>
          <p:nvPr/>
        </p:nvSpPr>
        <p:spPr>
          <a:xfrm>
            <a:off x="4046154" y="6169029"/>
            <a:ext cx="3771111" cy="5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/>
              <a:t>Pravi ritam – tv </a:t>
            </a:r>
            <a:r>
              <a:rPr lang="hr-HR" sz="1200" dirty="0" err="1" smtClean="0"/>
              <a:t>istra</a:t>
            </a:r>
            <a:r>
              <a:rPr lang="hr-HR" sz="1200" dirty="0" smtClean="0"/>
              <a:t>, 18.06.</a:t>
            </a:r>
            <a:endParaRPr lang="hr-HR" sz="1200" dirty="0"/>
          </a:p>
        </p:txBody>
      </p:sp>
      <p:sp>
        <p:nvSpPr>
          <p:cNvPr id="15" name="Naslov 1"/>
          <p:cNvSpPr txBox="1">
            <a:spLocks/>
          </p:cNvSpPr>
          <p:nvPr/>
        </p:nvSpPr>
        <p:spPr>
          <a:xfrm>
            <a:off x="8183376" y="6177691"/>
            <a:ext cx="3771111" cy="5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/>
              <a:t>Koncert u povodu dana doma – tv </a:t>
            </a:r>
            <a:r>
              <a:rPr lang="hr-HR" sz="1200" dirty="0" err="1" smtClean="0"/>
              <a:t>istra</a:t>
            </a:r>
            <a:r>
              <a:rPr lang="hr-HR" sz="1200" dirty="0" smtClean="0"/>
              <a:t>, 11.22.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5421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51" y="156696"/>
            <a:ext cx="3962880" cy="402984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6" y="199042"/>
            <a:ext cx="4452166" cy="44917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6" y="4742806"/>
            <a:ext cx="4452166" cy="19669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54" y="156696"/>
            <a:ext cx="2781941" cy="31524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54" y="1757882"/>
            <a:ext cx="2778181" cy="281724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51" y="4174901"/>
            <a:ext cx="3962880" cy="253487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94" y="4550391"/>
            <a:ext cx="2785701" cy="2159386"/>
          </a:xfrm>
          <a:prstGeom prst="rect">
            <a:avLst/>
          </a:prstGeom>
        </p:spPr>
      </p:pic>
      <p:sp>
        <p:nvSpPr>
          <p:cNvPr id="15" name="Naslov 1"/>
          <p:cNvSpPr txBox="1">
            <a:spLocks/>
          </p:cNvSpPr>
          <p:nvPr/>
        </p:nvSpPr>
        <p:spPr>
          <a:xfrm>
            <a:off x="5330419" y="3259451"/>
            <a:ext cx="4387044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smtClean="0">
                <a:solidFill>
                  <a:srgbClr val="0000FF"/>
                </a:solidFill>
              </a:rPr>
              <a:t>Iz dnevnog tiska</a:t>
            </a:r>
            <a:endParaRPr lang="hr-H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>
                <a:solidFill>
                  <a:srgbClr val="0000FF"/>
                </a:solidFill>
              </a:rPr>
              <a:t>Društvene mreže</a:t>
            </a:r>
            <a:endParaRPr lang="hr-HR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885535"/>
              </p:ext>
            </p:extLst>
          </p:nvPr>
        </p:nvGraphicFramePr>
        <p:xfrm>
          <a:off x="2117125" y="2425040"/>
          <a:ext cx="7277723" cy="2615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2873"/>
                <a:gridCol w="603885"/>
                <a:gridCol w="603885"/>
                <a:gridCol w="603885"/>
                <a:gridCol w="688340"/>
                <a:gridCol w="603885"/>
                <a:gridCol w="603885"/>
                <a:gridCol w="807085"/>
              </a:tblGrid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DOM MOTOVUN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Godina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2013.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2014.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2015.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2016.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2017.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2018.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UKUPNO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FB objave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163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155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125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752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video uradaka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pregleda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1.899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11.310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8.228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13.416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10.295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5.410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50.558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objava/fotografije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145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98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623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fotografija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557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1.226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1.360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2.162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2.368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2.315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9.988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pregleda fotografija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11.627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25.593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28.390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72.659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45.888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37.370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221.527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Ukupno pregleda videa i fotografija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13.526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36.903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36.618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86.075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56.183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42.780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272.085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Broj oznaka "sviđa mi se"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213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280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421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598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699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</a:rPr>
                        <a:t>837</a:t>
                      </a:r>
                      <a:endParaRPr lang="hr-HR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 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089785"/>
              </p:ext>
            </p:extLst>
          </p:nvPr>
        </p:nvGraphicFramePr>
        <p:xfrm>
          <a:off x="2976563" y="2367375"/>
          <a:ext cx="6235700" cy="3121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0850"/>
                <a:gridCol w="603885"/>
                <a:gridCol w="603885"/>
                <a:gridCol w="603885"/>
                <a:gridCol w="688340"/>
                <a:gridCol w="603885"/>
                <a:gridCol w="603885"/>
                <a:gridCol w="807085"/>
              </a:tblGrid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DOM MOTOVUN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Godina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2013.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2014.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2015.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2016.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2017.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2018.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UKUPNO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FB objave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163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155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125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752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video uradaka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139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pregleda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1.899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11.310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8.228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13.416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10.295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5.410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50.558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objava/fotografije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145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98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101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623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fotografija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557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1.226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1.360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2.162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2.368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2.315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9.988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pregleda fotografija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11.627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25.593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28.390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72.659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45.888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37.370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221.527</a:t>
                      </a:r>
                      <a:endParaRPr lang="hr-H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Ukupno pregleda videa i fotografija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13.526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36.903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36.618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86.075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56.183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42.780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272.085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Broj oznaka "sviđa mi se"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213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280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421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598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699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837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220"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hr-H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271225"/>
              </p:ext>
            </p:extLst>
          </p:nvPr>
        </p:nvGraphicFramePr>
        <p:xfrm>
          <a:off x="1835450" y="724928"/>
          <a:ext cx="8517924" cy="5272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669"/>
                <a:gridCol w="824903"/>
                <a:gridCol w="824903"/>
                <a:gridCol w="824903"/>
                <a:gridCol w="940268"/>
                <a:gridCol w="824903"/>
                <a:gridCol w="824903"/>
                <a:gridCol w="1102472"/>
              </a:tblGrid>
              <a:tr h="343106">
                <a:tc>
                  <a:txBody>
                    <a:bodyPr/>
                    <a:lstStyle/>
                    <a:p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</a:tr>
              <a:tr h="34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ZBIRNO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</a:tr>
              <a:tr h="553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Godina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2013.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2014.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2015.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2016.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2017.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2018.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UKUPNO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34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FB objave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148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252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264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200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220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1.173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34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video uradaka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256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34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pregleda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1.899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11.898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10.127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24.726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15.670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10.148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74.468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34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objava/fotografije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98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217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207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164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169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927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34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fotografija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557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1.309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1.917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3.388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4.134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4.324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15.629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61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pregleda fotografija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11.627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bg1"/>
                          </a:solidFill>
                          <a:effectLst/>
                        </a:rPr>
                        <a:t>25.779</a:t>
                      </a:r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50.565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98.252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78.641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61.738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326.602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61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Ukupno pregleda videa i fotografija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13.526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37.677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60.692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122.978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94.311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71.886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FF0000"/>
                          </a:solidFill>
                          <a:effectLst/>
                        </a:rPr>
                        <a:t>401.070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61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Broj oznaka "sviđa mi se"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213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387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634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878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1.124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FF0000"/>
                          </a:solidFill>
                          <a:effectLst/>
                        </a:rPr>
                        <a:t>1.320</a:t>
                      </a:r>
                      <a:endParaRPr lang="hr-H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hr-HR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</a:tr>
              <a:tr h="484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>
                          <a:solidFill>
                            <a:srgbClr val="0000FF"/>
                          </a:solidFill>
                          <a:effectLst/>
                        </a:rPr>
                        <a:t>youtube kanal</a:t>
                      </a:r>
                      <a:endParaRPr lang="hr-HR" sz="1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>
                          <a:solidFill>
                            <a:srgbClr val="0000FF"/>
                          </a:solidFill>
                          <a:effectLst/>
                        </a:rPr>
                        <a:t>6.779</a:t>
                      </a:r>
                      <a:endParaRPr lang="hr-HR" sz="1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0000FF"/>
                          </a:solidFill>
                          <a:effectLst/>
                        </a:rPr>
                        <a:t>broj pregleda</a:t>
                      </a:r>
                      <a:endParaRPr lang="hr-HR" sz="1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16" marR="66916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6" marR="6691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3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1412" y="120316"/>
            <a:ext cx="9905999" cy="6657473"/>
          </a:xfrm>
        </p:spPr>
        <p:txBody>
          <a:bodyPr>
            <a:normAutofit fontScale="70000" lnSpcReduction="20000"/>
          </a:bodyPr>
          <a:lstStyle/>
          <a:p>
            <a:r>
              <a:rPr lang="hr-HR" b="1" i="1" dirty="0">
                <a:solidFill>
                  <a:schemeClr val="bg1"/>
                </a:solidFill>
              </a:rPr>
              <a:t>VI  SOCIJALNI   RAD, PSIHOLOŠKA PODRŠKA  I  RADNO OKUPACIJSKE AKTIVNOSTI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1.  Socijalni   rad  ………………………………………………………………..………………………….16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 Psihološka podrška   ……………………………………………………………………………………17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2.1. Neposredni stručni rad s korisnicima   ……………………………………………………………..17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2.1.1. Individualni rad s </a:t>
            </a:r>
            <a:r>
              <a:rPr lang="hr-HR" i="1" dirty="0" err="1">
                <a:solidFill>
                  <a:schemeClr val="bg1"/>
                </a:solidFill>
              </a:rPr>
              <a:t>korisnicma</a:t>
            </a:r>
            <a:r>
              <a:rPr lang="hr-HR" i="1" dirty="0">
                <a:solidFill>
                  <a:schemeClr val="bg1"/>
                </a:solidFill>
              </a:rPr>
              <a:t>   ……………………………………………………..….………….17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2.1.2. Grupni rad s korisnicima   ……………………..…………………………………….…………….18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2.1.3. Opservacija ponašanja korisnika   ………………………………………………………………..19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2.2. Neposredni stručni rad s obitelji/korisnicima   ……………………….…………………………….19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3.  Suradnja s centrima za socijalnu skrb, drugim domovima socijalne skrbi, zdravstvenim 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ustanovama i ustanovama od interesa za korisnike Doma   ………………………………….…..19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4.  Suradnja  stručnih i drugih  radnika u Domu   …………………………………………….…….…..20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5.  Komisija za  prijem i otpust korisnika  ……………………………………………………………..…21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6.  Ostali poslovi  …………………………………………………………………………………..………21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7.  Radno okupacijske aktivnosti  ………………………………………………………………......……21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8. Program „</a:t>
            </a:r>
            <a:r>
              <a:rPr lang="hr-HR" i="1" dirty="0" err="1">
                <a:solidFill>
                  <a:schemeClr val="bg1"/>
                </a:solidFill>
              </a:rPr>
              <a:t>Domski</a:t>
            </a:r>
            <a:r>
              <a:rPr lang="hr-HR" i="1" dirty="0">
                <a:solidFill>
                  <a:schemeClr val="bg1"/>
                </a:solidFill>
              </a:rPr>
              <a:t> Band – glazbom protiv predrasuda“. ……..……………………………………. 25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9. Realizirane aktivnosti u okviru radne i okupacijske terapije tijekom 2018. godine  …….……… 26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10. Volonterstvo  ……………………………………………………………………………….…...…..…29</a:t>
            </a:r>
            <a:endParaRPr lang="hr-HR" dirty="0">
              <a:solidFill>
                <a:schemeClr val="bg1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5028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6150" y="750323"/>
            <a:ext cx="2598565" cy="632766"/>
          </a:xfrm>
          <a:solidFill>
            <a:schemeClr val="tx2">
              <a:lumMod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r-HR" sz="2800" b="1" dirty="0" smtClean="0">
                <a:solidFill>
                  <a:srgbClr val="0000FF"/>
                </a:solidFill>
              </a:rPr>
              <a:t>   ZAKLJUČAK</a:t>
            </a:r>
            <a:endParaRPr lang="hr-HR" sz="2800" dirty="0">
              <a:solidFill>
                <a:srgbClr val="0000FF"/>
              </a:solidFill>
            </a:endParaRPr>
          </a:p>
        </p:txBody>
      </p:sp>
      <p:pic>
        <p:nvPicPr>
          <p:cNvPr id="4" name="Rezervirano mjesto sadržaja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83" y="2181726"/>
            <a:ext cx="5310901" cy="3986463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>
          <a:blip r:embed="rId3"/>
          <a:stretch>
            <a:fillRect/>
          </a:stretch>
        </p:blipFill>
        <p:spPr>
          <a:xfrm>
            <a:off x="6866021" y="280735"/>
            <a:ext cx="5013158" cy="3633537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783179" y="403732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MyriadPro-Regular"/>
              </a:rPr>
              <a:t>S obzirom na promjene u sustavu socijalne skrbi još izraženija je potreba za individualiziranim pristupom pojedincu, koji će voditi ka njegovoj afirmaciji i većoj integraciji u lokalnoj zajednici. Da bi se korisnici mogli uključiti, potrebno ih je prethodno osnažiti, mobilizirati njihove moći, znanja, sposobnosti i talente, kako bi mogli ostvariti ciljeve rehabilitacije. Zbog toga će se i u budućem radu poticati programi koji uključuju modele rehabilitacije na načelu klubova, grupa samopomoći, radne </a:t>
            </a:r>
            <a:r>
              <a:rPr lang="hr-HR" dirty="0" smtClean="0">
                <a:latin typeface="Arial Narrow" panose="020B0606020202030204" pitchFamily="34" charset="0"/>
                <a:ea typeface="Calibri" panose="020F0502020204030204" pitchFamily="34" charset="0"/>
                <a:cs typeface="MyriadPro-Regular"/>
              </a:rPr>
              <a:t>okupacije </a:t>
            </a:r>
            <a:r>
              <a:rPr lang="hr-HR" dirty="0">
                <a:latin typeface="Arial Narrow" panose="020B0606020202030204" pitchFamily="34" charset="0"/>
                <a:ea typeface="Calibri" panose="020F0502020204030204" pitchFamily="34" charset="0"/>
                <a:cs typeface="MyriadPro-Regular"/>
              </a:rPr>
              <a:t>korisnika i njihove aktivne participacije u svim aktivnostima u široj društvenoj zajednici.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1412" y="160420"/>
            <a:ext cx="9905999" cy="6224337"/>
          </a:xfrm>
        </p:spPr>
        <p:txBody>
          <a:bodyPr>
            <a:normAutofit fontScale="70000" lnSpcReduction="20000"/>
          </a:bodyPr>
          <a:lstStyle/>
          <a:p>
            <a:r>
              <a:rPr lang="hr-HR" b="1" i="1" dirty="0">
                <a:solidFill>
                  <a:schemeClr val="bg1"/>
                </a:solidFill>
              </a:rPr>
              <a:t>VII  USLUGE POMOĆI U KUĆI I POLUDNEVNOG BORAVKA   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	1.  Pomoć u kući  ………………………………………………………………..……………….……….30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2.  Poludnevni boravak   ………………………………………………………..………….……..….…..31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 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b="1" i="1" dirty="0">
                <a:solidFill>
                  <a:schemeClr val="bg1"/>
                </a:solidFill>
              </a:rPr>
              <a:t>VIII  STRUČNO USAVRŠAVANJE I EDUKACIJA  RADNIKA  ………………...…………..…..…</a:t>
            </a:r>
            <a:r>
              <a:rPr lang="hr-HR" i="1" dirty="0">
                <a:solidFill>
                  <a:schemeClr val="bg1"/>
                </a:solidFill>
              </a:rPr>
              <a:t>32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 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b="1" i="1" dirty="0">
                <a:solidFill>
                  <a:schemeClr val="bg1"/>
                </a:solidFill>
              </a:rPr>
              <a:t>IX    FINANCIJSKO POSLOVANJE  ………………………………………………………….………</a:t>
            </a:r>
            <a:r>
              <a:rPr lang="hr-HR" i="1" dirty="0">
                <a:solidFill>
                  <a:schemeClr val="bg1"/>
                </a:solidFill>
              </a:rPr>
              <a:t>33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	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b="1" i="1" dirty="0">
                <a:solidFill>
                  <a:schemeClr val="bg1"/>
                </a:solidFill>
              </a:rPr>
              <a:t>X  UNUTARNJI NADZOR I INSPEKCIJSKI NADZOR</a:t>
            </a:r>
            <a:endParaRPr lang="hr-HR" dirty="0">
              <a:solidFill>
                <a:schemeClr val="bg1"/>
              </a:solidFill>
            </a:endParaRPr>
          </a:p>
          <a:p>
            <a:pPr lvl="0"/>
            <a:r>
              <a:rPr lang="hr-HR" i="1" dirty="0">
                <a:solidFill>
                  <a:schemeClr val="bg1"/>
                </a:solidFill>
              </a:rPr>
              <a:t>Unutarnji nadzor   ……………………………… …………………………………..…...…………35</a:t>
            </a:r>
            <a:endParaRPr lang="hr-HR" dirty="0">
              <a:solidFill>
                <a:schemeClr val="bg1"/>
              </a:solidFill>
            </a:endParaRPr>
          </a:p>
          <a:p>
            <a:pPr lvl="0"/>
            <a:r>
              <a:rPr lang="hr-HR" i="1" dirty="0">
                <a:solidFill>
                  <a:schemeClr val="bg1"/>
                </a:solidFill>
              </a:rPr>
              <a:t>Inspekcijski nadzor   …………………………..………………………………………….………..35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</a:rPr>
              <a:t> 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b="1" i="1" dirty="0">
                <a:solidFill>
                  <a:schemeClr val="bg1"/>
                </a:solidFill>
              </a:rPr>
              <a:t>XI   ZAKLJUČAK   ………………………………………………………… ……………………..……</a:t>
            </a:r>
            <a:r>
              <a:rPr lang="hr-HR" i="1" dirty="0" smtClean="0">
                <a:solidFill>
                  <a:schemeClr val="bg1"/>
                </a:solidFill>
              </a:rPr>
              <a:t>36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7961" y="-205105"/>
            <a:ext cx="8791575" cy="23876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IZVJEŠĆE O  </a:t>
            </a:r>
            <a:r>
              <a:rPr lang="hr-HR" sz="2400" b="1" dirty="0" smtClean="0">
                <a:solidFill>
                  <a:schemeClr val="bg1"/>
                </a:solidFill>
              </a:rPr>
              <a:t>RADU</a:t>
            </a:r>
            <a:r>
              <a:rPr lang="hr-HR" sz="2400" b="1" dirty="0">
                <a:solidFill>
                  <a:schemeClr val="bg1"/>
                </a:solidFill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</a:rPr>
              <a:t>DOMA </a:t>
            </a:r>
            <a:r>
              <a:rPr lang="hr-HR" sz="2400" b="1" dirty="0">
                <a:solidFill>
                  <a:schemeClr val="bg1"/>
                </a:solidFill>
              </a:rPr>
              <a:t>ZA ODRASLE OSOBE MOTOVUN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 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ZA  2018. GODINU</a:t>
            </a:r>
            <a:r>
              <a:rPr lang="hr-HR" sz="2000" b="1" dirty="0">
                <a:solidFill>
                  <a:schemeClr val="bg1"/>
                </a:solidFill>
              </a:rPr>
              <a:t/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 descr="D:\Radna površina\DOM MOTOVUN\DOM_19\IZVJEŠĆE O RADU ZA 2018. GODINU\Za izvješće pic\1iiji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69" y="3139055"/>
            <a:ext cx="6332220" cy="337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8" y="382954"/>
            <a:ext cx="7007058" cy="61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7961" y="-205105"/>
            <a:ext cx="8791575" cy="23876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IZVJEŠĆE O  </a:t>
            </a:r>
            <a:r>
              <a:rPr lang="hr-HR" sz="2400" b="1" dirty="0" smtClean="0">
                <a:solidFill>
                  <a:schemeClr val="bg1"/>
                </a:solidFill>
              </a:rPr>
              <a:t>RADU</a:t>
            </a:r>
            <a:r>
              <a:rPr lang="hr-HR" sz="2400" b="1" dirty="0">
                <a:solidFill>
                  <a:schemeClr val="bg1"/>
                </a:solidFill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</a:rPr>
              <a:t>DOMA </a:t>
            </a:r>
            <a:r>
              <a:rPr lang="hr-HR" sz="2400" b="1" dirty="0">
                <a:solidFill>
                  <a:schemeClr val="bg1"/>
                </a:solidFill>
              </a:rPr>
              <a:t>ZA ODRASLE OSOBE MOTOVUN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 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ZA  2018. GODINU</a:t>
            </a:r>
            <a:r>
              <a:rPr lang="hr-HR" sz="2000" b="1" dirty="0">
                <a:solidFill>
                  <a:schemeClr val="bg1"/>
                </a:solidFill>
              </a:rPr>
              <a:t/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9217" y="2087551"/>
            <a:ext cx="3585210" cy="2475230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980764" y="899948"/>
            <a:ext cx="2724150" cy="24726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17" y="1477108"/>
            <a:ext cx="3716216" cy="247747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62" y="4311810"/>
            <a:ext cx="3309186" cy="22061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75" y="4311810"/>
            <a:ext cx="3314402" cy="22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7961" y="-205105"/>
            <a:ext cx="8791575" cy="23876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IZVJEŠĆE O  </a:t>
            </a:r>
            <a:r>
              <a:rPr lang="hr-HR" sz="2400" b="1" dirty="0" smtClean="0">
                <a:solidFill>
                  <a:schemeClr val="bg1"/>
                </a:solidFill>
              </a:rPr>
              <a:t>RADU</a:t>
            </a:r>
            <a:r>
              <a:rPr lang="hr-HR" sz="2400" b="1" dirty="0">
                <a:solidFill>
                  <a:schemeClr val="bg1"/>
                </a:solidFill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</a:rPr>
              <a:t>DOMA </a:t>
            </a:r>
            <a:r>
              <a:rPr lang="hr-HR" sz="2400" b="1" dirty="0">
                <a:solidFill>
                  <a:schemeClr val="bg1"/>
                </a:solidFill>
              </a:rPr>
              <a:t>ZA ODRASLE OSOBE MOTOVUN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 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ZA  2018. GODINU</a:t>
            </a:r>
            <a:r>
              <a:rPr lang="hr-HR" sz="2000" b="1" dirty="0">
                <a:solidFill>
                  <a:schemeClr val="bg1"/>
                </a:solidFill>
              </a:rPr>
              <a:t/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62365"/>
              </p:ext>
            </p:extLst>
          </p:nvPr>
        </p:nvGraphicFramePr>
        <p:xfrm>
          <a:off x="1010653" y="1965159"/>
          <a:ext cx="10427369" cy="4547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880"/>
                <a:gridCol w="6322643"/>
                <a:gridCol w="2380846"/>
              </a:tblGrid>
              <a:tr h="544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RED. BROJ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NAZIV RADNOG MJESTA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BROJ IZVRŠITELJA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9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Ravnatelj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9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2.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Socijalni radnik 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9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3.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Radni terapeut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9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4.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Psiholog 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9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5.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Radni instruktor za neovisno življenje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2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9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6.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Voditelj financijsko-računovodstvenih poslova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9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7.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Financijsko-računovodstveni referent – financijski knjigovođa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9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8.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Administrator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86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UKUPNO 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9</a:t>
                      </a:r>
                      <a:endParaRPr lang="hr-H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7961" y="-205105"/>
            <a:ext cx="8791575" cy="23876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IZVJEŠĆE O  </a:t>
            </a:r>
            <a:r>
              <a:rPr lang="hr-HR" sz="2400" b="1" dirty="0" smtClean="0">
                <a:solidFill>
                  <a:schemeClr val="bg1"/>
                </a:solidFill>
              </a:rPr>
              <a:t>RADU</a:t>
            </a:r>
            <a:r>
              <a:rPr lang="hr-HR" sz="2400" b="1" dirty="0">
                <a:solidFill>
                  <a:schemeClr val="bg1"/>
                </a:solidFill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</a:rPr>
              <a:t>DOMA </a:t>
            </a:r>
            <a:r>
              <a:rPr lang="hr-HR" sz="2400" b="1" dirty="0">
                <a:solidFill>
                  <a:schemeClr val="bg1"/>
                </a:solidFill>
              </a:rPr>
              <a:t>ZA ODRASLE OSOBE MOTOVUN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 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ZA  2018. GODINU</a:t>
            </a:r>
            <a:r>
              <a:rPr lang="hr-HR" sz="2000" b="1" dirty="0">
                <a:solidFill>
                  <a:schemeClr val="bg1"/>
                </a:solidFill>
              </a:rPr>
              <a:t/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826207"/>
              </p:ext>
            </p:extLst>
          </p:nvPr>
        </p:nvGraphicFramePr>
        <p:xfrm>
          <a:off x="689811" y="2182493"/>
          <a:ext cx="10988842" cy="4258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451"/>
                <a:gridCol w="6470346"/>
                <a:gridCol w="2509045"/>
              </a:tblGrid>
              <a:tr h="917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RED. BROJ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ODJEL NJEGE I BRIGE O ZDRAVLJU -NAZIV RADNOG MJESTA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BROJ IZVRŠITELJA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9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Glavna  medicinska  sestra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2.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Medicinska sestra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6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3.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Fizioterapeut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4.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Njegovateljica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9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9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5.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Asistent u organiziranom stanovanju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890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UKUPNO 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18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5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7961" y="-205105"/>
            <a:ext cx="8791575" cy="238760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IZVJEŠĆE O  </a:t>
            </a:r>
            <a:r>
              <a:rPr lang="hr-HR" sz="2400" b="1" dirty="0" smtClean="0">
                <a:solidFill>
                  <a:schemeClr val="bg1"/>
                </a:solidFill>
              </a:rPr>
              <a:t>RADU</a:t>
            </a:r>
            <a:r>
              <a:rPr lang="hr-HR" sz="2400" b="1" dirty="0">
                <a:solidFill>
                  <a:schemeClr val="bg1"/>
                </a:solidFill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</a:rPr>
              <a:t>DOMA </a:t>
            </a:r>
            <a:r>
              <a:rPr lang="hr-HR" sz="2400" b="1" dirty="0">
                <a:solidFill>
                  <a:schemeClr val="bg1"/>
                </a:solidFill>
              </a:rPr>
              <a:t>ZA ODRASLE OSOBE MOTOVUN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 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ZA  2018. GODINU</a:t>
            </a:r>
            <a:r>
              <a:rPr lang="hr-HR" sz="2000" b="1" dirty="0">
                <a:solidFill>
                  <a:schemeClr val="bg1"/>
                </a:solidFill>
              </a:rPr>
              <a:t/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27801"/>
              </p:ext>
            </p:extLst>
          </p:nvPr>
        </p:nvGraphicFramePr>
        <p:xfrm>
          <a:off x="937961" y="1957627"/>
          <a:ext cx="10195260" cy="4243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5640"/>
                <a:gridCol w="5991771"/>
                <a:gridCol w="2327849"/>
              </a:tblGrid>
              <a:tr h="662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RED. BROJ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ODJEL PREHRANE I POMOĆNO TEHNIČKIH POSLOVA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BROJ IZVRŠITELJA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Ekonom-skladištar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7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2.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Kućni majstor-kotlovničar-vozač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2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7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3.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Vozač-dostavljač obroka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1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7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4.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Kuhar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4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7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5.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Pomoćni radnik u kuhinji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2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7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6.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Čistačica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4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8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7.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Pralja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2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296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UKUPNO </a:t>
                      </a:r>
                      <a:endParaRPr lang="hr-H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16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1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TM04033919[[fn=Kružnica]]</Template>
  <TotalTime>280</TotalTime>
  <Words>2501</Words>
  <Application>Microsoft Office PowerPoint</Application>
  <PresentationFormat>Widescreen</PresentationFormat>
  <Paragraphs>657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MyriadPro-Regular</vt:lpstr>
      <vt:lpstr>Times New Roman</vt:lpstr>
      <vt:lpstr>Trebuchet MS</vt:lpstr>
      <vt:lpstr>Tw Cen MT</vt:lpstr>
      <vt:lpstr>Kružnica</vt:lpstr>
      <vt:lpstr>IZVJEŠĆE O  RADU DOMA ZA ODRASLE OSOBE MOTOVUN   ZA  2018. GODINU </vt:lpstr>
      <vt:lpstr>PowerPoint Presentation</vt:lpstr>
      <vt:lpstr>PowerPoint Presentation</vt:lpstr>
      <vt:lpstr>PowerPoint Presentation</vt:lpstr>
      <vt:lpstr>IZVJEŠĆE O  RADU DOMA ZA ODRASLE OSOBE MOTOVUN   ZA  2018. GODINU </vt:lpstr>
      <vt:lpstr>IZVJEŠĆE O  RADU DOMA ZA ODRASLE OSOBE MOTOVUN   ZA  2018. GODINU </vt:lpstr>
      <vt:lpstr>IZVJEŠĆE O  RADU DOMA ZA ODRASLE OSOBE MOTOVUN   ZA  2018. GODINU </vt:lpstr>
      <vt:lpstr>IZVJEŠĆE O  RADU DOMA ZA ODRASLE OSOBE MOTOVUN   ZA  2018. GODINU </vt:lpstr>
      <vt:lpstr>IZVJEŠĆE O  RADU DOMA ZA ODRASLE OSOBE MOTOVUN   ZA  2018. GODINU </vt:lpstr>
      <vt:lpstr>PowerPoint Presentation</vt:lpstr>
      <vt:lpstr>PowerPoint Presentation</vt:lpstr>
      <vt:lpstr>PowerPoint Presentation</vt:lpstr>
      <vt:lpstr>Fizikalna terapija </vt:lpstr>
      <vt:lpstr>Socijalni   rad</vt:lpstr>
      <vt:lpstr>Psihološka podrška </vt:lpstr>
      <vt:lpstr>Suradnja s Centrima za socijalnu skrb, drugim ustanovama socijalne skrbi, zdravstvenim ustanovama i ustanovama od interesa za korisnike Doma</vt:lpstr>
      <vt:lpstr>Radno okupacijske aktivnosti </vt:lpstr>
      <vt:lpstr>Program „Domski Band – glazbom protiv predrasuda“. </vt:lpstr>
      <vt:lpstr>Realizirane aktivnosti u okviru radne i okupacijske terapije tijekom 2018. godine </vt:lpstr>
      <vt:lpstr>Realizirane aktivnosti u okviru radne i okupacijske terapije tijekom 2018. godine </vt:lpstr>
      <vt:lpstr>Realizirane aktivnosti u okviru radne i okupacijske terapije tijekom 2018. godine </vt:lpstr>
      <vt:lpstr>Realizirane aktivnosti u okviru radne i okupacijske terapije tijekom 2018. godine </vt:lpstr>
      <vt:lpstr>    Pomoć u kući  - rješenjem Ministarstva            </vt:lpstr>
      <vt:lpstr>Poludnevni boravak </vt:lpstr>
      <vt:lpstr>FINANCIJSKO POSLOVANJE</vt:lpstr>
      <vt:lpstr>Ponedjeljkom otvoreno – radio istra 12.03.</vt:lpstr>
      <vt:lpstr>PowerPoint Presentation</vt:lpstr>
      <vt:lpstr>Društvene mreže</vt:lpstr>
      <vt:lpstr>PowerPoint Presentation</vt:lpstr>
      <vt:lpstr>   ZAKLJUČAK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IZVJEŠĆE O  RADU DOMA ZA ODRASLE OSOBE MOTOVUN   ZA  2018. GODINU</dc:title>
  <dc:creator>Boris Demark</dc:creator>
  <cp:lastModifiedBy>tomislav</cp:lastModifiedBy>
  <cp:revision>26</cp:revision>
  <dcterms:created xsi:type="dcterms:W3CDTF">2019-02-12T08:26:47Z</dcterms:created>
  <dcterms:modified xsi:type="dcterms:W3CDTF">2019-02-25T11:19:31Z</dcterms:modified>
</cp:coreProperties>
</file>